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13"/>
  </p:notesMasterIdLst>
  <p:handoutMasterIdLst>
    <p:handoutMasterId r:id="rId14"/>
  </p:handoutMasterIdLst>
  <p:sldIdLst>
    <p:sldId id="607" r:id="rId3"/>
    <p:sldId id="593" r:id="rId4"/>
    <p:sldId id="460" r:id="rId5"/>
    <p:sldId id="608" r:id="rId6"/>
    <p:sldId id="559" r:id="rId7"/>
    <p:sldId id="496" r:id="rId8"/>
    <p:sldId id="536" r:id="rId9"/>
    <p:sldId id="601" r:id="rId10"/>
    <p:sldId id="602" r:id="rId11"/>
    <p:sldId id="429" r:id="rId12"/>
  </p:sldIdLst>
  <p:sldSz cx="12192000" cy="6858000"/>
  <p:notesSz cx="7010400" cy="9296400"/>
  <p:defaultTextStyle>
    <a:defPPr>
      <a:defRPr lang="en-US"/>
    </a:defPPr>
    <a:lvl1pPr algn="l" rtl="0" eaLnBrk="0" fontAlgn="base" hangingPunct="0">
      <a:spcBef>
        <a:spcPct val="0"/>
      </a:spcBef>
      <a:spcAft>
        <a:spcPct val="0"/>
      </a:spcAft>
      <a:defRPr sz="2400"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98E"/>
    <a:srgbClr val="00182A"/>
    <a:srgbClr val="B00C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040" autoAdjust="0"/>
    <p:restoredTop sz="83433" autoAdjust="0"/>
  </p:normalViewPr>
  <p:slideViewPr>
    <p:cSldViewPr>
      <p:cViewPr varScale="1">
        <p:scale>
          <a:sx n="52" d="100"/>
          <a:sy n="52" d="100"/>
        </p:scale>
        <p:origin x="77" y="8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89" d="100"/>
        <a:sy n="18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3177" tIns="46589" rIns="93177" bIns="46589" rtlCol="0"/>
          <a:lstStyle>
            <a:lvl1pPr algn="l">
              <a:defRPr sz="1200"/>
            </a:lvl1pPr>
          </a:lstStyle>
          <a:p>
            <a:pPr>
              <a:defRPr/>
            </a:pPr>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3177" tIns="46589" rIns="93177" bIns="46589" rtlCol="0"/>
          <a:lstStyle>
            <a:lvl1pPr algn="r">
              <a:defRPr sz="1200"/>
            </a:lvl1pPr>
          </a:lstStyle>
          <a:p>
            <a:pPr>
              <a:defRPr/>
            </a:pPr>
            <a:fld id="{7B8E802F-3849-41DE-AC1C-5A021816CDE5}" type="datetimeFigureOut">
              <a:rPr lang="en-US"/>
              <a:pPr>
                <a:defRPr/>
              </a:pPr>
              <a:t>6/11/2020</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3177" tIns="46589" rIns="93177" bIns="46589"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3177" tIns="46589" rIns="93177" bIns="46589" rtlCol="0" anchor="b"/>
          <a:lstStyle>
            <a:lvl1pPr algn="r">
              <a:defRPr sz="1200"/>
            </a:lvl1pPr>
          </a:lstStyle>
          <a:p>
            <a:pPr>
              <a:defRPr/>
            </a:pPr>
            <a:fld id="{8E6EAD0C-34FB-49EB-80AC-0F62235937C7}"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9EFDD08-870F-804C-9691-2B046CA7B778}"/>
              </a:ext>
            </a:extLst>
          </p:cNvPr>
          <p:cNvSpPr>
            <a:spLocks noGrp="1"/>
          </p:cNvSpPr>
          <p:nvPr>
            <p:ph type="hdr" sz="quarter"/>
          </p:nvPr>
        </p:nvSpPr>
        <p:spPr>
          <a:xfrm>
            <a:off x="0" y="0"/>
            <a:ext cx="3038475" cy="465138"/>
          </a:xfrm>
          <a:prstGeom prst="rect">
            <a:avLst/>
          </a:prstGeom>
        </p:spPr>
        <p:txBody>
          <a:bodyPr vert="horz" lIns="93177" tIns="46589" rIns="93177" bIns="46589"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EEC798BD-EB28-C74D-9A08-51C7757E4309}"/>
              </a:ext>
            </a:extLst>
          </p:cNvPr>
          <p:cNvSpPr>
            <a:spLocks noGrp="1"/>
          </p:cNvSpPr>
          <p:nvPr>
            <p:ph type="dt"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eaLnBrk="1" hangingPunct="1">
              <a:defRPr sz="1200">
                <a:ea typeface="ＭＳ Ｐゴシック" panose="020B0600070205080204" pitchFamily="34" charset="-128"/>
              </a:defRPr>
            </a:lvl1pPr>
          </a:lstStyle>
          <a:p>
            <a:pPr>
              <a:defRPr/>
            </a:pPr>
            <a:fld id="{FFBF28C3-74FF-4659-955F-0DF967F52612}" type="datetimeFigureOut">
              <a:rPr lang="en-US" altLang="en-US"/>
              <a:pPr>
                <a:defRPr/>
              </a:pPr>
              <a:t>6/11/2020</a:t>
            </a:fld>
            <a:endParaRPr lang="en-US" altLang="en-US"/>
          </a:p>
        </p:txBody>
      </p:sp>
      <p:sp>
        <p:nvSpPr>
          <p:cNvPr id="4" name="Slide Image Placeholder 3">
            <a:extLst>
              <a:ext uri="{FF2B5EF4-FFF2-40B4-BE49-F238E27FC236}">
                <a16:creationId xmlns:a16="http://schemas.microsoft.com/office/drawing/2014/main" id="{3E6A2E8E-4D2A-0147-AD23-CC01E6B9D230}"/>
              </a:ext>
            </a:extLst>
          </p:cNvPr>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a:extLst>
              <a:ext uri="{FF2B5EF4-FFF2-40B4-BE49-F238E27FC236}">
                <a16:creationId xmlns:a16="http://schemas.microsoft.com/office/drawing/2014/main" id="{50D32059-A595-9C4B-A0B5-1B97C137AA41}"/>
              </a:ext>
            </a:extLst>
          </p:cNvPr>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3A617E44-7C06-7341-9A0C-E429BB5E6E1B}"/>
              </a:ext>
            </a:extLst>
          </p:cNvPr>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39E638A6-64EE-5146-8AFA-BB4BC38F1DE0}"/>
              </a:ext>
            </a:extLst>
          </p:cNvPr>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ea typeface="ＭＳ Ｐゴシック" panose="020B0600070205080204" pitchFamily="34" charset="-128"/>
              </a:defRPr>
            </a:lvl1pPr>
          </a:lstStyle>
          <a:p>
            <a:pPr>
              <a:defRPr/>
            </a:pPr>
            <a:fld id="{BD641DEA-48C7-4EBC-96D1-DD8672C5A37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freesvg.org/solutions-button-vector-illustration"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pxhere.com/en/photo/1457639"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pxhere.com/en/photo/765774"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freesvg.org/vector-image-of-open-file-drawer"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55650" indent="-290513">
              <a:defRPr sz="2400">
                <a:solidFill>
                  <a:schemeClr val="tx1"/>
                </a:solidFill>
                <a:latin typeface="Calibri" panose="020F0502020204030204" pitchFamily="34" charset="0"/>
                <a:ea typeface="MS PGothic" panose="020B0600070205080204" pitchFamily="34" charset="-128"/>
              </a:defRPr>
            </a:lvl2pPr>
            <a:lvl3pPr marL="1163638" indent="-231775">
              <a:defRPr sz="2400">
                <a:solidFill>
                  <a:schemeClr val="tx1"/>
                </a:solidFill>
                <a:latin typeface="Calibri" panose="020F0502020204030204" pitchFamily="34" charset="0"/>
                <a:ea typeface="MS PGothic" panose="020B0600070205080204" pitchFamily="34" charset="-128"/>
              </a:defRPr>
            </a:lvl3pPr>
            <a:lvl4pPr marL="1630363" indent="-231775">
              <a:defRPr sz="2400">
                <a:solidFill>
                  <a:schemeClr val="tx1"/>
                </a:solidFill>
                <a:latin typeface="Calibri" panose="020F0502020204030204" pitchFamily="34" charset="0"/>
                <a:ea typeface="MS PGothic" panose="020B0600070205080204" pitchFamily="34" charset="-128"/>
              </a:defRPr>
            </a:lvl4pPr>
            <a:lvl5pPr marL="2095500" indent="-231775">
              <a:defRPr sz="2400">
                <a:solidFill>
                  <a:schemeClr val="tx1"/>
                </a:solidFill>
                <a:latin typeface="Calibri" panose="020F0502020204030204" pitchFamily="34" charset="0"/>
                <a:ea typeface="MS PGothic" panose="020B0600070205080204" pitchFamily="34" charset="-128"/>
              </a:defRPr>
            </a:lvl5pPr>
            <a:lvl6pPr marL="2552700" indent="-231775"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3009900" indent="-231775"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67100" indent="-231775"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924300" indent="-231775"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3926CF9D-9648-44CF-AD2D-0B8167B73EE1}" type="slidenum">
              <a:rPr lang="en-US" altLang="en-US" sz="1200" smtClean="0"/>
              <a:pPr/>
              <a:t>1</a:t>
            </a:fld>
            <a:endParaRPr lang="en-US" altLang="en-US" sz="12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Taken together there</a:t>
            </a:r>
            <a:r>
              <a:rPr lang="en-US" altLang="en-US" baseline="0" dirty="0" smtClean="0"/>
              <a:t> are many reasons published research might not be reproducible. Fraud is of concern and can be addressed in a variety of ways, but is hopefully infrequent. It is also possible that a study may result in a positive outcome dependent on factors that are not known, making it impossible for others to reproduce the work. Because the factors are unknown, there is little that can be done a priori, but this is worth considering as one possible reason something can’t be reproduced. It is likely that most cases of reproducibility result from some failure in design, documentation, or reporting. In those cases where these failures are unintentional, there is clearly an opportunity to </a:t>
            </a:r>
            <a:r>
              <a:rPr lang="en-US" altLang="en-US" baseline="0" dirty="0" err="1" smtClean="0"/>
              <a:t>to</a:t>
            </a:r>
            <a:r>
              <a:rPr lang="en-US" altLang="en-US" baseline="0" dirty="0" smtClean="0"/>
              <a:t> do better. The purpose of this workshop is to think about possible solutions. Interestingly you will likely see that many of these solutions would be useful, are easily carried out, and unfortunately not typically done.</a:t>
            </a:r>
            <a:endParaRPr lang="en-US" altLang="en-US" dirty="0" smtClean="0"/>
          </a:p>
          <a:p>
            <a:endParaRPr lang="en-US" altLang="en-US" dirty="0" smtClean="0"/>
          </a:p>
          <a:p>
            <a:r>
              <a:rPr lang="en-US" altLang="en-US" dirty="0" smtClean="0"/>
              <a:t>Picture </a:t>
            </a:r>
            <a:r>
              <a:rPr lang="en-US" altLang="en-US" dirty="0" smtClean="0"/>
              <a:t>from: </a:t>
            </a:r>
            <a:r>
              <a:rPr lang="en-US" altLang="en-US" dirty="0" smtClean="0">
                <a:hlinkClick r:id="rId3"/>
              </a:rPr>
              <a:t>https://freesvg.org/solutions-button-vector-illustration</a:t>
            </a:r>
            <a:endParaRPr lang="en-US" altLang="en-US" dirty="0" smtClean="0"/>
          </a:p>
        </p:txBody>
      </p:sp>
      <p:sp>
        <p:nvSpPr>
          <p:cNvPr id="23556"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55650" indent="-290513">
              <a:defRPr sz="2400">
                <a:solidFill>
                  <a:schemeClr val="tx1"/>
                </a:solidFill>
                <a:latin typeface="Calibri" panose="020F0502020204030204" pitchFamily="34" charset="0"/>
                <a:ea typeface="MS PGothic" panose="020B0600070205080204" pitchFamily="34" charset="-128"/>
              </a:defRPr>
            </a:lvl2pPr>
            <a:lvl3pPr marL="1163638" indent="-231775">
              <a:defRPr sz="2400">
                <a:solidFill>
                  <a:schemeClr val="tx1"/>
                </a:solidFill>
                <a:latin typeface="Calibri" panose="020F0502020204030204" pitchFamily="34" charset="0"/>
                <a:ea typeface="MS PGothic" panose="020B0600070205080204" pitchFamily="34" charset="-128"/>
              </a:defRPr>
            </a:lvl3pPr>
            <a:lvl4pPr marL="1630363" indent="-231775">
              <a:defRPr sz="2400">
                <a:solidFill>
                  <a:schemeClr val="tx1"/>
                </a:solidFill>
                <a:latin typeface="Calibri" panose="020F0502020204030204" pitchFamily="34" charset="0"/>
                <a:ea typeface="MS PGothic" panose="020B0600070205080204" pitchFamily="34" charset="-128"/>
              </a:defRPr>
            </a:lvl4pPr>
            <a:lvl5pPr marL="2095500" indent="-231775">
              <a:defRPr sz="2400">
                <a:solidFill>
                  <a:schemeClr val="tx1"/>
                </a:solidFill>
                <a:latin typeface="Calibri" panose="020F0502020204030204" pitchFamily="34" charset="0"/>
                <a:ea typeface="MS PGothic" panose="020B0600070205080204" pitchFamily="34" charset="-128"/>
              </a:defRPr>
            </a:lvl5pPr>
            <a:lvl6pPr marL="2552700" indent="-231775"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3009900" indent="-231775"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67100" indent="-231775"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924300" indent="-231775"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BB746D89-524C-4B57-89C7-294E0EBA7444}" type="slidenum">
              <a:rPr lang="en-US" altLang="en-US" sz="1200" smtClean="0"/>
              <a:pPr/>
              <a:t>10</a:t>
            </a:fld>
            <a:endParaRPr lang="en-US" altLang="en-US" sz="12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Scientists</a:t>
            </a:r>
            <a:r>
              <a:rPr lang="en-US" altLang="en-US" baseline="0" dirty="0" smtClean="0"/>
              <a:t> and engineers tend to choose these career paths in the hope of contributing to our ability explain and understand the world we live in.</a:t>
            </a:r>
          </a:p>
          <a:p>
            <a:endParaRPr lang="en-US" altLang="en-US" baseline="0" dirty="0" smtClean="0"/>
          </a:p>
          <a:p>
            <a:r>
              <a:rPr lang="en-US" altLang="en-US" dirty="0" smtClean="0"/>
              <a:t>Picture </a:t>
            </a:r>
            <a:r>
              <a:rPr lang="en-US" altLang="en-US" dirty="0" smtClean="0"/>
              <a:t>source: </a:t>
            </a:r>
            <a:r>
              <a:rPr lang="en-US" altLang="en-US" dirty="0" smtClean="0">
                <a:hlinkClick r:id="rId3"/>
              </a:rPr>
              <a:t>https://pxhere.com/en/photo/1457639</a:t>
            </a:r>
            <a:endParaRPr lang="en-US" altLang="en-US" dirty="0" smtClean="0"/>
          </a:p>
          <a:p>
            <a:endParaRPr lang="en-US" altLang="en-US" dirty="0" smtClean="0"/>
          </a:p>
        </p:txBody>
      </p:sp>
      <p:sp>
        <p:nvSpPr>
          <p:cNvPr id="8196"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55650" indent="-290513">
              <a:spcBef>
                <a:spcPct val="30000"/>
              </a:spcBef>
              <a:defRPr sz="1200">
                <a:solidFill>
                  <a:schemeClr val="tx1"/>
                </a:solidFill>
                <a:latin typeface="Calibri" panose="020F0502020204030204" pitchFamily="34" charset="0"/>
                <a:ea typeface="MS PGothic" panose="020B0600070205080204" pitchFamily="34" charset="-128"/>
              </a:defRPr>
            </a:lvl2pPr>
            <a:lvl3pPr marL="1163638" indent="-231775">
              <a:spcBef>
                <a:spcPct val="30000"/>
              </a:spcBef>
              <a:defRPr sz="1200">
                <a:solidFill>
                  <a:schemeClr val="tx1"/>
                </a:solidFill>
                <a:latin typeface="Calibri" panose="020F0502020204030204" pitchFamily="34" charset="0"/>
                <a:ea typeface="MS PGothic" panose="020B0600070205080204" pitchFamily="34" charset="-128"/>
              </a:defRPr>
            </a:lvl3pPr>
            <a:lvl4pPr marL="1630363" indent="-231775">
              <a:spcBef>
                <a:spcPct val="30000"/>
              </a:spcBef>
              <a:defRPr sz="1200">
                <a:solidFill>
                  <a:schemeClr val="tx1"/>
                </a:solidFill>
                <a:latin typeface="Calibri" panose="020F0502020204030204" pitchFamily="34" charset="0"/>
                <a:ea typeface="MS PGothic" panose="020B0600070205080204" pitchFamily="34" charset="-128"/>
              </a:defRPr>
            </a:lvl4pPr>
            <a:lvl5pPr marL="2095500" indent="-231775">
              <a:spcBef>
                <a:spcPct val="30000"/>
              </a:spcBef>
              <a:defRPr sz="1200">
                <a:solidFill>
                  <a:schemeClr val="tx1"/>
                </a:solidFill>
                <a:latin typeface="Calibri" panose="020F0502020204030204" pitchFamily="34" charset="0"/>
                <a:ea typeface="MS PGothic" panose="020B0600070205080204" pitchFamily="34" charset="-128"/>
              </a:defRPr>
            </a:lvl5pPr>
            <a:lvl6pPr marL="25527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099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671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243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4ABB2B7C-5BF8-423E-BB6D-00A1FAD1D4F5}" type="slidenum">
              <a:rPr lang="en-US" altLang="en-US" smtClean="0"/>
              <a:pPr>
                <a:spcBef>
                  <a:spcPct val="0"/>
                </a:spcBef>
              </a:pPr>
              <a:t>2</a:t>
            </a:fld>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 results</a:t>
            </a:r>
            <a:r>
              <a:rPr lang="en-US" altLang="en-US" baseline="0" dirty="0" smtClean="0"/>
              <a:t> of our research are published, making it possible for others to build on what we have done.</a:t>
            </a:r>
          </a:p>
          <a:p>
            <a:endParaRPr lang="en-US" altLang="en-US" dirty="0" smtClean="0"/>
          </a:p>
          <a:p>
            <a:r>
              <a:rPr lang="en-US" altLang="en-US" dirty="0" smtClean="0"/>
              <a:t>Picture </a:t>
            </a:r>
            <a:r>
              <a:rPr lang="en-US" altLang="en-US" dirty="0" smtClean="0"/>
              <a:t>source: </a:t>
            </a:r>
            <a:r>
              <a:rPr lang="en-US" altLang="en-US" dirty="0" smtClean="0">
                <a:hlinkClick r:id="rId3"/>
              </a:rPr>
              <a:t>https://pxhere.com/en/photo/765774</a:t>
            </a:r>
            <a:endParaRPr lang="en-US" altLang="en-US" dirty="0" smtClean="0"/>
          </a:p>
          <a:p>
            <a:endParaRPr lang="en-US" altLang="en-US" dirty="0" smtClean="0"/>
          </a:p>
        </p:txBody>
      </p:sp>
      <p:sp>
        <p:nvSpPr>
          <p:cNvPr id="10244"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55650" indent="-290513">
              <a:spcBef>
                <a:spcPct val="30000"/>
              </a:spcBef>
              <a:defRPr sz="1200">
                <a:solidFill>
                  <a:schemeClr val="tx1"/>
                </a:solidFill>
                <a:latin typeface="Calibri" panose="020F0502020204030204" pitchFamily="34" charset="0"/>
                <a:ea typeface="MS PGothic" panose="020B0600070205080204" pitchFamily="34" charset="-128"/>
              </a:defRPr>
            </a:lvl2pPr>
            <a:lvl3pPr marL="1163638" indent="-231775">
              <a:spcBef>
                <a:spcPct val="30000"/>
              </a:spcBef>
              <a:defRPr sz="1200">
                <a:solidFill>
                  <a:schemeClr val="tx1"/>
                </a:solidFill>
                <a:latin typeface="Calibri" panose="020F0502020204030204" pitchFamily="34" charset="0"/>
                <a:ea typeface="MS PGothic" panose="020B0600070205080204" pitchFamily="34" charset="-128"/>
              </a:defRPr>
            </a:lvl3pPr>
            <a:lvl4pPr marL="1630363" indent="-231775">
              <a:spcBef>
                <a:spcPct val="30000"/>
              </a:spcBef>
              <a:defRPr sz="1200">
                <a:solidFill>
                  <a:schemeClr val="tx1"/>
                </a:solidFill>
                <a:latin typeface="Calibri" panose="020F0502020204030204" pitchFamily="34" charset="0"/>
                <a:ea typeface="MS PGothic" panose="020B0600070205080204" pitchFamily="34" charset="-128"/>
              </a:defRPr>
            </a:lvl4pPr>
            <a:lvl5pPr marL="2095500" indent="-231775">
              <a:spcBef>
                <a:spcPct val="30000"/>
              </a:spcBef>
              <a:defRPr sz="1200">
                <a:solidFill>
                  <a:schemeClr val="tx1"/>
                </a:solidFill>
                <a:latin typeface="Calibri" panose="020F0502020204030204" pitchFamily="34" charset="0"/>
                <a:ea typeface="MS PGothic" panose="020B0600070205080204" pitchFamily="34" charset="-128"/>
              </a:defRPr>
            </a:lvl5pPr>
            <a:lvl6pPr marL="25527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099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671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243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C6FA87BD-C643-40F4-9FFA-6C033ACD254A}" type="slidenum">
              <a:rPr lang="en-US" altLang="en-US" smtClean="0"/>
              <a:pPr>
                <a:spcBef>
                  <a:spcPct val="0"/>
                </a:spcBef>
              </a:pPr>
              <a:t>3</a:t>
            </a:fld>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much of experimental science, the standard to be able to get published</a:t>
            </a:r>
            <a:r>
              <a:rPr lang="en-US" baseline="0" dirty="0" smtClean="0"/>
              <a:t> is a less than 5% chance probability that your findings would be wrong.</a:t>
            </a:r>
            <a:endParaRPr lang="en-US" dirty="0"/>
          </a:p>
        </p:txBody>
      </p:sp>
      <p:sp>
        <p:nvSpPr>
          <p:cNvPr id="4" name="Slide Number Placeholder 3"/>
          <p:cNvSpPr>
            <a:spLocks noGrp="1"/>
          </p:cNvSpPr>
          <p:nvPr>
            <p:ph type="sldNum" sz="quarter" idx="10"/>
          </p:nvPr>
        </p:nvSpPr>
        <p:spPr/>
        <p:txBody>
          <a:bodyPr/>
          <a:lstStyle/>
          <a:p>
            <a:pPr>
              <a:defRPr/>
            </a:pPr>
            <a:fld id="{BD641DEA-48C7-4EBC-96D1-DD8672C5A373}" type="slidenum">
              <a:rPr lang="en-US" altLang="en-US" smtClean="0"/>
              <a:pPr>
                <a:defRPr/>
              </a:pPr>
              <a:t>4</a:t>
            </a:fld>
            <a:endParaRPr lang="en-US" altLang="en-US"/>
          </a:p>
        </p:txBody>
      </p:sp>
    </p:spTree>
    <p:extLst>
      <p:ext uri="{BB962C8B-B14F-4D97-AF65-F5344CB8AC3E}">
        <p14:creationId xmlns:p14="http://schemas.microsoft.com/office/powerpoint/2010/main" val="3422199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In 2005, </a:t>
            </a:r>
            <a:r>
              <a:rPr lang="en-US" altLang="en-US" dirty="0" smtClean="0"/>
              <a:t>Ioannidis published an essay in which he had used theory and</a:t>
            </a:r>
            <a:r>
              <a:rPr lang="en-US" altLang="en-US" baseline="0" dirty="0" smtClean="0"/>
              <a:t> simulations to demonstrate the risk that not just 5% , but perhaps more than half of research findings might turn out to be false.</a:t>
            </a:r>
            <a:r>
              <a:rPr lang="en-US" altLang="en-US" dirty="0" smtClean="0"/>
              <a:t> </a:t>
            </a:r>
            <a:endParaRPr lang="en-US" altLang="en-US" dirty="0" smtClean="0"/>
          </a:p>
        </p:txBody>
      </p:sp>
      <p:sp>
        <p:nvSpPr>
          <p:cNvPr id="19460"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55650" indent="-290513">
              <a:spcBef>
                <a:spcPct val="30000"/>
              </a:spcBef>
              <a:defRPr sz="1200">
                <a:solidFill>
                  <a:schemeClr val="tx1"/>
                </a:solidFill>
                <a:latin typeface="Calibri" panose="020F0502020204030204" pitchFamily="34" charset="0"/>
                <a:ea typeface="MS PGothic" panose="020B0600070205080204" pitchFamily="34" charset="-128"/>
              </a:defRPr>
            </a:lvl2pPr>
            <a:lvl3pPr marL="1163638" indent="-231775">
              <a:spcBef>
                <a:spcPct val="30000"/>
              </a:spcBef>
              <a:defRPr sz="1200">
                <a:solidFill>
                  <a:schemeClr val="tx1"/>
                </a:solidFill>
                <a:latin typeface="Calibri" panose="020F0502020204030204" pitchFamily="34" charset="0"/>
                <a:ea typeface="MS PGothic" panose="020B0600070205080204" pitchFamily="34" charset="-128"/>
              </a:defRPr>
            </a:lvl3pPr>
            <a:lvl4pPr marL="1630363" indent="-231775">
              <a:spcBef>
                <a:spcPct val="30000"/>
              </a:spcBef>
              <a:defRPr sz="1200">
                <a:solidFill>
                  <a:schemeClr val="tx1"/>
                </a:solidFill>
                <a:latin typeface="Calibri" panose="020F0502020204030204" pitchFamily="34" charset="0"/>
                <a:ea typeface="MS PGothic" panose="020B0600070205080204" pitchFamily="34" charset="-128"/>
              </a:defRPr>
            </a:lvl4pPr>
            <a:lvl5pPr marL="2095500" indent="-231775">
              <a:spcBef>
                <a:spcPct val="30000"/>
              </a:spcBef>
              <a:defRPr sz="1200">
                <a:solidFill>
                  <a:schemeClr val="tx1"/>
                </a:solidFill>
                <a:latin typeface="Calibri" panose="020F0502020204030204" pitchFamily="34" charset="0"/>
                <a:ea typeface="MS PGothic" panose="020B0600070205080204" pitchFamily="34" charset="-128"/>
              </a:defRPr>
            </a:lvl5pPr>
            <a:lvl6pPr marL="25527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099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671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243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592211D9-4A07-46D0-9403-2EC17E13B8BD}" type="slidenum">
              <a:rPr lang="en-US" altLang="en-US" smtClean="0"/>
              <a:pPr>
                <a:spcBef>
                  <a:spcPct val="0"/>
                </a:spcBef>
              </a:pPr>
              <a:t>5</a:t>
            </a:fld>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Several years of Ioannidis’ theoretical analysis, Bayer and Amgen independently tried to replicate 67</a:t>
            </a:r>
            <a:r>
              <a:rPr lang="en-US" altLang="en-US" baseline="0" dirty="0" smtClean="0"/>
              <a:t> and 53 published studies. The result was clear reproducibility in only 21% and 11% of their attempts.</a:t>
            </a:r>
            <a:endParaRPr lang="en-US" altLang="en-US" dirty="0" smtClean="0"/>
          </a:p>
        </p:txBody>
      </p:sp>
      <p:sp>
        <p:nvSpPr>
          <p:cNvPr id="13316"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55650" indent="-290513">
              <a:defRPr sz="2400">
                <a:solidFill>
                  <a:schemeClr val="tx1"/>
                </a:solidFill>
                <a:latin typeface="Calibri" panose="020F0502020204030204" pitchFamily="34" charset="0"/>
                <a:ea typeface="MS PGothic" panose="020B0600070205080204" pitchFamily="34" charset="-128"/>
              </a:defRPr>
            </a:lvl2pPr>
            <a:lvl3pPr marL="1163638" indent="-231775">
              <a:defRPr sz="2400">
                <a:solidFill>
                  <a:schemeClr val="tx1"/>
                </a:solidFill>
                <a:latin typeface="Calibri" panose="020F0502020204030204" pitchFamily="34" charset="0"/>
                <a:ea typeface="MS PGothic" panose="020B0600070205080204" pitchFamily="34" charset="-128"/>
              </a:defRPr>
            </a:lvl3pPr>
            <a:lvl4pPr marL="1630363" indent="-231775">
              <a:defRPr sz="2400">
                <a:solidFill>
                  <a:schemeClr val="tx1"/>
                </a:solidFill>
                <a:latin typeface="Calibri" panose="020F0502020204030204" pitchFamily="34" charset="0"/>
                <a:ea typeface="MS PGothic" panose="020B0600070205080204" pitchFamily="34" charset="-128"/>
              </a:defRPr>
            </a:lvl4pPr>
            <a:lvl5pPr marL="2095500" indent="-231775">
              <a:defRPr sz="2400">
                <a:solidFill>
                  <a:schemeClr val="tx1"/>
                </a:solidFill>
                <a:latin typeface="Calibri" panose="020F0502020204030204" pitchFamily="34" charset="0"/>
                <a:ea typeface="MS PGothic" panose="020B0600070205080204" pitchFamily="34" charset="-128"/>
              </a:defRPr>
            </a:lvl5pPr>
            <a:lvl6pPr marL="2552700" indent="-231775"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3009900" indent="-231775"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67100" indent="-231775"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924300" indent="-231775"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B0D9AAD4-AA8B-4CBF-8862-72D2092A9601}" type="slidenum">
              <a:rPr lang="en-US" altLang="en-US" sz="1200" smtClean="0"/>
              <a:pPr/>
              <a:t>6</a:t>
            </a:fld>
            <a:endParaRPr lang="en-US" altLang="en-US" sz="12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Based on the Bayer and Amgen studies, and many other studies as well</a:t>
            </a:r>
            <a:r>
              <a:rPr lang="en-US" altLang="en-US" baseline="0" dirty="0" smtClean="0"/>
              <a:t> as personal experience, 90% of the scientific community agreed that we are facing a reproducibility crisis. That doesn’t mean the issues are new, but it does mean elevated attention.</a:t>
            </a:r>
            <a:endParaRPr lang="en-US" altLang="en-US" dirty="0" smtClean="0"/>
          </a:p>
        </p:txBody>
      </p:sp>
      <p:sp>
        <p:nvSpPr>
          <p:cNvPr id="15364"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55650" indent="-290513">
              <a:defRPr sz="2400">
                <a:solidFill>
                  <a:schemeClr val="tx1"/>
                </a:solidFill>
                <a:latin typeface="Calibri" panose="020F0502020204030204" pitchFamily="34" charset="0"/>
                <a:ea typeface="MS PGothic" panose="020B0600070205080204" pitchFamily="34" charset="-128"/>
              </a:defRPr>
            </a:lvl2pPr>
            <a:lvl3pPr marL="1163638" indent="-231775">
              <a:defRPr sz="2400">
                <a:solidFill>
                  <a:schemeClr val="tx1"/>
                </a:solidFill>
                <a:latin typeface="Calibri" panose="020F0502020204030204" pitchFamily="34" charset="0"/>
                <a:ea typeface="MS PGothic" panose="020B0600070205080204" pitchFamily="34" charset="-128"/>
              </a:defRPr>
            </a:lvl3pPr>
            <a:lvl4pPr marL="1630363" indent="-231775">
              <a:defRPr sz="2400">
                <a:solidFill>
                  <a:schemeClr val="tx1"/>
                </a:solidFill>
                <a:latin typeface="Calibri" panose="020F0502020204030204" pitchFamily="34" charset="0"/>
                <a:ea typeface="MS PGothic" panose="020B0600070205080204" pitchFamily="34" charset="-128"/>
              </a:defRPr>
            </a:lvl4pPr>
            <a:lvl5pPr marL="2095500" indent="-231775">
              <a:defRPr sz="2400">
                <a:solidFill>
                  <a:schemeClr val="tx1"/>
                </a:solidFill>
                <a:latin typeface="Calibri" panose="020F0502020204030204" pitchFamily="34" charset="0"/>
                <a:ea typeface="MS PGothic" panose="020B0600070205080204" pitchFamily="34" charset="-128"/>
              </a:defRPr>
            </a:lvl5pPr>
            <a:lvl6pPr marL="2552700" indent="-231775"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3009900" indent="-231775"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67100" indent="-231775"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924300" indent="-231775"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B0C912F6-500D-4743-B60E-04C5FC17E8A8}" type="slidenum">
              <a:rPr lang="en-US" altLang="en-US" sz="1200" smtClean="0"/>
              <a:pPr/>
              <a:t>7</a:t>
            </a:fld>
            <a:endParaRPr lang="en-US" altLang="en-US" sz="12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a:p>
            <a:r>
              <a:rPr lang="en-US" altLang="en-US" dirty="0" smtClean="0"/>
              <a:t>Many</a:t>
            </a:r>
            <a:r>
              <a:rPr lang="en-US" altLang="en-US" baseline="0" dirty="0" smtClean="0"/>
              <a:t> factors might contribute to irreproducible research, but one study has proposed at least these four areas of risk in preclinical research: Reagents and Materials, Design, Data analysis and Reporting, and Protocols.</a:t>
            </a:r>
            <a:endParaRPr lang="en-US" altLang="en-US" dirty="0" smtClean="0"/>
          </a:p>
        </p:txBody>
      </p:sp>
      <p:sp>
        <p:nvSpPr>
          <p:cNvPr id="17412"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55650" indent="-290513">
              <a:defRPr sz="2400">
                <a:solidFill>
                  <a:schemeClr val="tx1"/>
                </a:solidFill>
                <a:latin typeface="Calibri" panose="020F0502020204030204" pitchFamily="34" charset="0"/>
                <a:ea typeface="MS PGothic" panose="020B0600070205080204" pitchFamily="34" charset="-128"/>
              </a:defRPr>
            </a:lvl2pPr>
            <a:lvl3pPr marL="1163638" indent="-231775">
              <a:defRPr sz="2400">
                <a:solidFill>
                  <a:schemeClr val="tx1"/>
                </a:solidFill>
                <a:latin typeface="Calibri" panose="020F0502020204030204" pitchFamily="34" charset="0"/>
                <a:ea typeface="MS PGothic" panose="020B0600070205080204" pitchFamily="34" charset="-128"/>
              </a:defRPr>
            </a:lvl3pPr>
            <a:lvl4pPr marL="1630363" indent="-231775">
              <a:defRPr sz="2400">
                <a:solidFill>
                  <a:schemeClr val="tx1"/>
                </a:solidFill>
                <a:latin typeface="Calibri" panose="020F0502020204030204" pitchFamily="34" charset="0"/>
                <a:ea typeface="MS PGothic" panose="020B0600070205080204" pitchFamily="34" charset="-128"/>
              </a:defRPr>
            </a:lvl4pPr>
            <a:lvl5pPr marL="2095500" indent="-231775">
              <a:defRPr sz="2400">
                <a:solidFill>
                  <a:schemeClr val="tx1"/>
                </a:solidFill>
                <a:latin typeface="Calibri" panose="020F0502020204030204" pitchFamily="34" charset="0"/>
                <a:ea typeface="MS PGothic" panose="020B0600070205080204" pitchFamily="34" charset="-128"/>
              </a:defRPr>
            </a:lvl5pPr>
            <a:lvl6pPr marL="2552700" indent="-231775"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3009900" indent="-231775"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67100" indent="-231775"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924300" indent="-231775"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7AFD1F54-2567-459C-B78B-B7FDC0161210}" type="slidenum">
              <a:rPr lang="en-US" altLang="en-US" sz="1200" smtClean="0"/>
              <a:pPr/>
              <a:t>8</a:t>
            </a:fld>
            <a:endParaRPr lang="en-US" altLang="en-US" sz="12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One example of the challenges to the integrity of the research literature is the “file drawer phenomenon.” This references the many research studies that</a:t>
            </a:r>
            <a:r>
              <a:rPr lang="en-US" altLang="en-US" baseline="0" dirty="0" smtClean="0"/>
              <a:t> are conducted and fail to research statistical significance. Because the findings are negative (i.e., no effect), it is difficult or impossible to publish. At the same time, if enough people are studying the same phenomenon, it is expected that 5% of those studies would achieve “statistical significance,” and be publishable – even though there is no real effect. All of the other studies showing no effect would remain in the file drawer, leaving an incorrect impression of a positive outcome.</a:t>
            </a:r>
          </a:p>
          <a:p>
            <a:endParaRPr lang="en-US" altLang="en-US" baseline="0" dirty="0" smtClean="0"/>
          </a:p>
          <a:p>
            <a:r>
              <a:rPr lang="en-US" altLang="en-US" dirty="0" smtClean="0"/>
              <a:t>Picture </a:t>
            </a:r>
            <a:r>
              <a:rPr lang="en-US" altLang="en-US" dirty="0" smtClean="0"/>
              <a:t>from: </a:t>
            </a:r>
            <a:r>
              <a:rPr lang="en-US" altLang="en-US" dirty="0" smtClean="0">
                <a:hlinkClick r:id="rId3"/>
              </a:rPr>
              <a:t>https://freesvg.org/vector-image-of-open-file-drawer</a:t>
            </a:r>
            <a:endParaRPr lang="en-US" altLang="en-US" dirty="0" smtClean="0"/>
          </a:p>
        </p:txBody>
      </p:sp>
      <p:sp>
        <p:nvSpPr>
          <p:cNvPr id="21508"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55650" indent="-290513">
              <a:spcBef>
                <a:spcPct val="30000"/>
              </a:spcBef>
              <a:defRPr sz="1200">
                <a:solidFill>
                  <a:schemeClr val="tx1"/>
                </a:solidFill>
                <a:latin typeface="Calibri" panose="020F0502020204030204" pitchFamily="34" charset="0"/>
                <a:ea typeface="MS PGothic" panose="020B0600070205080204" pitchFamily="34" charset="-128"/>
              </a:defRPr>
            </a:lvl2pPr>
            <a:lvl3pPr marL="1163638" indent="-231775">
              <a:spcBef>
                <a:spcPct val="30000"/>
              </a:spcBef>
              <a:defRPr sz="1200">
                <a:solidFill>
                  <a:schemeClr val="tx1"/>
                </a:solidFill>
                <a:latin typeface="Calibri" panose="020F0502020204030204" pitchFamily="34" charset="0"/>
                <a:ea typeface="MS PGothic" panose="020B0600070205080204" pitchFamily="34" charset="-128"/>
              </a:defRPr>
            </a:lvl3pPr>
            <a:lvl4pPr marL="1630363" indent="-231775">
              <a:spcBef>
                <a:spcPct val="30000"/>
              </a:spcBef>
              <a:defRPr sz="1200">
                <a:solidFill>
                  <a:schemeClr val="tx1"/>
                </a:solidFill>
                <a:latin typeface="Calibri" panose="020F0502020204030204" pitchFamily="34" charset="0"/>
                <a:ea typeface="MS PGothic" panose="020B0600070205080204" pitchFamily="34" charset="-128"/>
              </a:defRPr>
            </a:lvl4pPr>
            <a:lvl5pPr marL="2095500" indent="-231775">
              <a:spcBef>
                <a:spcPct val="30000"/>
              </a:spcBef>
              <a:defRPr sz="1200">
                <a:solidFill>
                  <a:schemeClr val="tx1"/>
                </a:solidFill>
                <a:latin typeface="Calibri" panose="020F0502020204030204" pitchFamily="34" charset="0"/>
                <a:ea typeface="MS PGothic" panose="020B0600070205080204" pitchFamily="34" charset="-128"/>
              </a:defRPr>
            </a:lvl5pPr>
            <a:lvl6pPr marL="25527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099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671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243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F3693E59-B69A-4AD1-8E0D-5AE215094834}" type="slidenum">
              <a:rPr lang="en-US" altLang="en-US" smtClean="0"/>
              <a:pPr>
                <a:spcBef>
                  <a:spcPct val="0"/>
                </a:spcBef>
              </a:pPr>
              <a:t>9</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273176"/>
            <a:ext cx="10363200" cy="1470025"/>
          </a:xfrm>
        </p:spPr>
        <p:txBody>
          <a:bodyPr/>
          <a:lstStyle>
            <a:lvl1pPr>
              <a:defRPr sz="5400"/>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normAutofit/>
          </a:bodyPr>
          <a:lstStyle>
            <a:lvl1pPr marL="0" indent="0" algn="ctr">
              <a:buNone/>
              <a:defRPr sz="3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003287385"/>
      </p:ext>
    </p:extLst>
  </p:cSld>
  <p:clrMapOvr>
    <a:masterClrMapping/>
  </p:clrMapOvr>
  <p:transition spd="slow">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97135746"/>
      </p:ext>
    </p:extLst>
  </p:cSld>
  <p:clrMapOvr>
    <a:masterClrMapping/>
  </p:clrMapOvr>
  <p:transition spd="slow">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96868956"/>
      </p:ext>
    </p:extLst>
  </p:cSld>
  <p:clrMapOvr>
    <a:masterClrMapping/>
  </p:clrMapOvr>
  <p:transition spd="slow">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descr="white rectangle.png"/>
          <p:cNvPicPr>
            <a:picLocks noChangeAspect="1"/>
          </p:cNvPicPr>
          <p:nvPr userDrawn="1"/>
        </p:nvPicPr>
        <p:blipFill>
          <a:blip r:embed="rId2">
            <a:extLst>
              <a:ext uri="{28A0092B-C50C-407E-A947-70E740481C1C}">
                <a14:useLocalDpi xmlns:a14="http://schemas.microsoft.com/office/drawing/2010/main" val="0"/>
              </a:ext>
            </a:extLst>
          </a:blip>
          <a:srcRect b="10452"/>
          <a:stretch>
            <a:fillRect/>
          </a:stretch>
        </p:blipFill>
        <p:spPr bwMode="auto">
          <a:xfrm>
            <a:off x="0" y="1300163"/>
            <a:ext cx="12192000" cy="555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8" name="Content Placeholder 2"/>
          <p:cNvSpPr>
            <a:spLocks noGrp="1"/>
          </p:cNvSpPr>
          <p:nvPr>
            <p:ph idx="1"/>
          </p:nvPr>
        </p:nvSpPr>
        <p:spPr>
          <a:xfrm>
            <a:off x="609600" y="1600201"/>
            <a:ext cx="10972800" cy="452596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43420514"/>
      </p:ext>
    </p:extLst>
  </p:cSld>
  <p:clrMapOvr>
    <a:masterClrMapping/>
  </p:clrMapOvr>
  <p:transition spd="slow">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2549650"/>
      </p:ext>
    </p:extLst>
  </p:cSld>
  <p:clrMapOvr>
    <a:masterClrMapping/>
  </p:clrMapOvr>
  <p:transition spd="slow">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2590801"/>
            <a:ext cx="10363200" cy="1362075"/>
          </a:xfrm>
        </p:spPr>
        <p:txBody>
          <a:bodyPr anchor="t">
            <a:noAutofit/>
          </a:bodyPr>
          <a:lstStyle>
            <a:lvl1pPr algn="l">
              <a:defRPr sz="4400" b="1" cap="all"/>
            </a:lvl1pPr>
          </a:lstStyle>
          <a:p>
            <a:r>
              <a:rPr lang="en-US" dirty="0"/>
              <a:t>Click to edit Master title style</a:t>
            </a:r>
          </a:p>
        </p:txBody>
      </p:sp>
      <p:sp>
        <p:nvSpPr>
          <p:cNvPr id="3" name="Text Placeholder 2"/>
          <p:cNvSpPr>
            <a:spLocks noGrp="1"/>
          </p:cNvSpPr>
          <p:nvPr>
            <p:ph type="body" idx="1"/>
          </p:nvPr>
        </p:nvSpPr>
        <p:spPr>
          <a:xfrm>
            <a:off x="812800" y="4267201"/>
            <a:ext cx="10363200" cy="814387"/>
          </a:xfrm>
        </p:spPr>
        <p:txBody>
          <a:bodyPr anchor="b">
            <a:normAutofit/>
          </a:bodyPr>
          <a:lstStyle>
            <a:lvl1pPr marL="0" indent="0">
              <a:buNone/>
              <a:defRPr sz="32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574608878"/>
      </p:ext>
    </p:extLst>
  </p:cSld>
  <p:clrMapOvr>
    <a:masterClrMapping/>
  </p:clrMapOvr>
  <p:transition spd="slow">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5949997"/>
      </p:ext>
    </p:extLst>
  </p:cSld>
  <p:clrMapOvr>
    <a:masterClrMapping/>
  </p:clrMapOvr>
  <p:transition spd="slow">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75953586"/>
      </p:ext>
    </p:extLst>
  </p:cSld>
  <p:clrMapOvr>
    <a:masterClrMapping/>
  </p:clrMapOvr>
  <p:transition spd="slow">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04060835"/>
      </p:ext>
    </p:extLst>
  </p:cSld>
  <p:clrMapOvr>
    <a:masterClrMapping/>
  </p:clrMapOvr>
  <p:transition spd="slow">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7393534"/>
      </p:ext>
    </p:extLst>
  </p:cSld>
  <p:clrMapOvr>
    <a:masterClrMapping/>
  </p:clrMapOvr>
  <p:transition spd="slow">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45935044"/>
      </p:ext>
    </p:extLst>
  </p:cSld>
  <p:clrMapOvr>
    <a:masterClrMapping/>
  </p:clrMapOvr>
  <p:transition spd="slow">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72417070"/>
      </p:ext>
    </p:extLst>
  </p:cSld>
  <p:clrMapOvr>
    <a:masterClrMapping/>
  </p:clrMapOvr>
  <p:transition spd="slow">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182A"/>
            </a:gs>
            <a:gs pos="80000">
              <a:srgbClr val="00698E"/>
            </a:gs>
            <a:gs pos="100000">
              <a:srgbClr val="00B0F0"/>
            </a:gs>
          </a:gsLst>
          <a:lin ang="16200000"/>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D9E4DB-AFB7-E64F-AB0D-90F0F5947FF8}"/>
              </a:ext>
            </a:extLst>
          </p:cNvPr>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4530" r:id="rId1"/>
    <p:sldLayoutId id="2147484531" r:id="rId2"/>
    <p:sldLayoutId id="2147484532" r:id="rId3"/>
    <p:sldLayoutId id="2147484533" r:id="rId4"/>
    <p:sldLayoutId id="2147484534" r:id="rId5"/>
    <p:sldLayoutId id="2147484535" r:id="rId6"/>
    <p:sldLayoutId id="2147484536" r:id="rId7"/>
    <p:sldLayoutId id="2147484537" r:id="rId8"/>
    <p:sldLayoutId id="2147484538" r:id="rId9"/>
    <p:sldLayoutId id="2147484539" r:id="rId10"/>
    <p:sldLayoutId id="2147484540" r:id="rId11"/>
    <p:sldLayoutId id="2147484541" r:id="rId12"/>
  </p:sldLayoutIdLst>
  <p:transition spd="slow">
    <p:random/>
  </p:transition>
  <p:txStyles>
    <p:titleStyle>
      <a:lvl1pPr algn="ctr" rtl="0" eaLnBrk="0" fontAlgn="base" hangingPunct="0">
        <a:spcBef>
          <a:spcPct val="0"/>
        </a:spcBef>
        <a:spcAft>
          <a:spcPct val="0"/>
        </a:spcAft>
        <a:defRPr lang="en-US" sz="4800" kern="1200"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S PGothic" panose="020B0600070205080204" pitchFamily="34" charset="-128"/>
          <a:cs typeface="Arial" charset="0"/>
        </a:defRPr>
      </a:lvl1pPr>
      <a:lvl2pPr algn="ctr" rtl="0" eaLnBrk="0" fontAlgn="base" hangingPunct="0">
        <a:spcBef>
          <a:spcPct val="0"/>
        </a:spcBef>
        <a:spcAft>
          <a:spcPct val="0"/>
        </a:spcAft>
        <a:defRPr sz="4800">
          <a:solidFill>
            <a:schemeClr val="tx1"/>
          </a:solidFill>
          <a:latin typeface="Calibri" charset="0"/>
          <a:ea typeface="MS PGothic" panose="020B0600070205080204" pitchFamily="34" charset="-128"/>
          <a:cs typeface="Arial" panose="020B0604020202020204" pitchFamily="34" charset="0"/>
        </a:defRPr>
      </a:lvl2pPr>
      <a:lvl3pPr algn="ctr" rtl="0" eaLnBrk="0" fontAlgn="base" hangingPunct="0">
        <a:spcBef>
          <a:spcPct val="0"/>
        </a:spcBef>
        <a:spcAft>
          <a:spcPct val="0"/>
        </a:spcAft>
        <a:defRPr sz="4800">
          <a:solidFill>
            <a:schemeClr val="tx1"/>
          </a:solidFill>
          <a:latin typeface="Calibri" charset="0"/>
          <a:ea typeface="MS PGothic" panose="020B0600070205080204" pitchFamily="34" charset="-128"/>
          <a:cs typeface="Arial" panose="020B0604020202020204" pitchFamily="34" charset="0"/>
        </a:defRPr>
      </a:lvl3pPr>
      <a:lvl4pPr algn="ctr" rtl="0" eaLnBrk="0" fontAlgn="base" hangingPunct="0">
        <a:spcBef>
          <a:spcPct val="0"/>
        </a:spcBef>
        <a:spcAft>
          <a:spcPct val="0"/>
        </a:spcAft>
        <a:defRPr sz="4800">
          <a:solidFill>
            <a:schemeClr val="tx1"/>
          </a:solidFill>
          <a:latin typeface="Calibri" charset="0"/>
          <a:ea typeface="MS PGothic" panose="020B0600070205080204" pitchFamily="34" charset="-128"/>
          <a:cs typeface="Arial" panose="020B0604020202020204" pitchFamily="34" charset="0"/>
        </a:defRPr>
      </a:lvl4pPr>
      <a:lvl5pPr algn="ctr" rtl="0" eaLnBrk="0" fontAlgn="base" hangingPunct="0">
        <a:spcBef>
          <a:spcPct val="0"/>
        </a:spcBef>
        <a:spcAft>
          <a:spcPct val="0"/>
        </a:spcAft>
        <a:defRPr sz="4800">
          <a:solidFill>
            <a:schemeClr val="tx1"/>
          </a:solidFill>
          <a:latin typeface="Calibri" charset="0"/>
          <a:ea typeface="MS PGothic" panose="020B0600070205080204" pitchFamily="34" charset="-128"/>
          <a:cs typeface="Arial" panose="020B0604020202020204" pitchFamily="34" charset="0"/>
        </a:defRPr>
      </a:lvl5pPr>
      <a:lvl6pPr marL="457200" algn="ctr" rtl="0" fontAlgn="base">
        <a:spcBef>
          <a:spcPct val="0"/>
        </a:spcBef>
        <a:spcAft>
          <a:spcPct val="0"/>
        </a:spcAft>
        <a:defRPr sz="4800">
          <a:solidFill>
            <a:schemeClr val="tx1"/>
          </a:solidFill>
          <a:latin typeface="Calibri" charset="0"/>
          <a:ea typeface="ＭＳ Ｐゴシック" charset="0"/>
        </a:defRPr>
      </a:lvl6pPr>
      <a:lvl7pPr marL="914400" algn="ctr" rtl="0" fontAlgn="base">
        <a:spcBef>
          <a:spcPct val="0"/>
        </a:spcBef>
        <a:spcAft>
          <a:spcPct val="0"/>
        </a:spcAft>
        <a:defRPr sz="4800">
          <a:solidFill>
            <a:schemeClr val="tx1"/>
          </a:solidFill>
          <a:latin typeface="Calibri" charset="0"/>
          <a:ea typeface="ＭＳ Ｐゴシック" charset="0"/>
        </a:defRPr>
      </a:lvl7pPr>
      <a:lvl8pPr marL="1371600" algn="ctr" rtl="0" fontAlgn="base">
        <a:spcBef>
          <a:spcPct val="0"/>
        </a:spcBef>
        <a:spcAft>
          <a:spcPct val="0"/>
        </a:spcAft>
        <a:defRPr sz="4800">
          <a:solidFill>
            <a:schemeClr val="tx1"/>
          </a:solidFill>
          <a:latin typeface="Calibri" charset="0"/>
          <a:ea typeface="ＭＳ Ｐゴシック" charset="0"/>
        </a:defRPr>
      </a:lvl8pPr>
      <a:lvl9pPr marL="1828800" algn="ctr" rtl="0" fontAlgn="base">
        <a:spcBef>
          <a:spcPct val="0"/>
        </a:spcBef>
        <a:spcAft>
          <a:spcPct val="0"/>
        </a:spcAft>
        <a:defRPr sz="48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bg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defRPr/>
            </a:pPr>
            <a:r>
              <a:rPr b="1" dirty="0" smtClean="0">
                <a:effectLst/>
              </a:rPr>
              <a:t>Rigor and Reproducibility</a:t>
            </a:r>
            <a:endParaRPr dirty="0"/>
          </a:p>
        </p:txBody>
      </p:sp>
      <p:sp>
        <p:nvSpPr>
          <p:cNvPr id="5123" name="Subtitle 2"/>
          <p:cNvSpPr>
            <a:spLocks noGrp="1"/>
          </p:cNvSpPr>
          <p:nvPr>
            <p:ph type="subTitle" idx="1"/>
          </p:nvPr>
        </p:nvSpPr>
        <p:spPr>
          <a:xfrm>
            <a:off x="1905000" y="3200400"/>
            <a:ext cx="8534400" cy="1219200"/>
          </a:xfrm>
        </p:spPr>
        <p:txBody>
          <a:bodyPr/>
          <a:lstStyle/>
          <a:p>
            <a:r>
              <a:rPr lang="en-US" altLang="en-US" sz="2800" b="1" smtClean="0"/>
              <a:t>Michael Kalichman and Paul Mills</a:t>
            </a:r>
          </a:p>
          <a:p>
            <a:r>
              <a:rPr lang="en-US" altLang="en-US" sz="2800" b="1" smtClean="0"/>
              <a:t>UC San Diego</a:t>
            </a:r>
          </a:p>
          <a:p>
            <a:pPr algn="r"/>
            <a:endParaRPr lang="en-US" altLang="en-US" b="1" smtClean="0"/>
          </a:p>
        </p:txBody>
      </p:sp>
      <p:sp>
        <p:nvSpPr>
          <p:cNvPr id="5124" name="Subtitle 2"/>
          <p:cNvSpPr txBox="1">
            <a:spLocks/>
          </p:cNvSpPr>
          <p:nvPr/>
        </p:nvSpPr>
        <p:spPr bwMode="auto">
          <a:xfrm>
            <a:off x="46038" y="5867400"/>
            <a:ext cx="12099925"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bg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bg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bg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bg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bg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ea typeface="MS PGothic" panose="020B0600070205080204" pitchFamily="34" charset="-128"/>
              </a:defRPr>
            </a:lvl9pPr>
          </a:lstStyle>
          <a:p>
            <a:pPr algn="ctr">
              <a:buFont typeface="Arial" panose="020B0604020202020204" pitchFamily="34" charset="0"/>
              <a:buNone/>
            </a:pPr>
            <a:r>
              <a:rPr lang="en-US" altLang="en-US" sz="2400"/>
              <a:t>Supported by Altman Clinical Translational Research Institute</a:t>
            </a:r>
          </a:p>
          <a:p>
            <a:pPr algn="ctr">
              <a:buFont typeface="Arial" panose="020B0604020202020204" pitchFamily="34" charset="0"/>
              <a:buNone/>
            </a:pPr>
            <a:r>
              <a:rPr lang="en-US" altLang="en-US" sz="2400"/>
              <a:t>And the UC San Diego Research Ethics Program</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990600" y="1143000"/>
            <a:ext cx="5715000" cy="366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anose="020B0604020202020204" pitchFamily="34" charset="0"/>
              <a:buChar char="•"/>
              <a:defRPr sz="3200">
                <a:solidFill>
                  <a:schemeClr val="bg1"/>
                </a:solidFill>
                <a:latin typeface="Calibri" panose="020F0502020204030204" pitchFamily="34" charset="0"/>
                <a:ea typeface="MS PGothic" panose="020B0600070205080204" pitchFamily="34" charset="-128"/>
              </a:defRPr>
            </a:lvl1pPr>
            <a:lvl2pPr marL="914400" indent="-457200">
              <a:spcBef>
                <a:spcPct val="20000"/>
              </a:spcBef>
              <a:buFont typeface="Arial" panose="020B0604020202020204" pitchFamily="34" charset="0"/>
              <a:buChar char="–"/>
              <a:defRPr sz="2800">
                <a:solidFill>
                  <a:schemeClr val="bg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bg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bg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bg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ea typeface="MS PGothic" panose="020B0600070205080204" pitchFamily="34" charset="-128"/>
              </a:defRPr>
            </a:lvl9pPr>
          </a:lstStyle>
          <a:p>
            <a:pPr>
              <a:spcBef>
                <a:spcPts val="1200"/>
              </a:spcBef>
              <a:buFontTx/>
              <a:buAutoNum type="arabicPeriod"/>
            </a:pPr>
            <a:r>
              <a:rPr lang="en-US" altLang="en-US" b="1" dirty="0"/>
              <a:t>Fraud</a:t>
            </a:r>
          </a:p>
          <a:p>
            <a:pPr>
              <a:spcBef>
                <a:spcPts val="1200"/>
              </a:spcBef>
              <a:buFontTx/>
              <a:buAutoNum type="arabicPeriod"/>
            </a:pPr>
            <a:r>
              <a:rPr lang="en-US" altLang="en-US" b="1" dirty="0" smtClean="0"/>
              <a:t>Unknown factors </a:t>
            </a:r>
          </a:p>
          <a:p>
            <a:pPr>
              <a:spcBef>
                <a:spcPts val="1200"/>
              </a:spcBef>
              <a:buFontTx/>
              <a:buAutoNum type="arabicPeriod"/>
            </a:pPr>
            <a:r>
              <a:rPr lang="en-US" altLang="en-US" b="1" dirty="0" smtClean="0"/>
              <a:t>Failures</a:t>
            </a:r>
            <a:r>
              <a:rPr lang="en-US" altLang="en-US" dirty="0" smtClean="0"/>
              <a:t> </a:t>
            </a:r>
            <a:r>
              <a:rPr lang="en-US" altLang="en-US" dirty="0"/>
              <a:t>of design,</a:t>
            </a:r>
            <a:br>
              <a:rPr lang="en-US" altLang="en-US" dirty="0"/>
            </a:br>
            <a:r>
              <a:rPr lang="en-US" altLang="en-US" dirty="0"/>
              <a:t>documentation, or reporting:</a:t>
            </a:r>
          </a:p>
          <a:p>
            <a:pPr lvl="1">
              <a:spcBef>
                <a:spcPts val="1200"/>
              </a:spcBef>
              <a:buFont typeface="Arial" panose="020B0604020202020204" pitchFamily="34" charset="0"/>
              <a:buChar char="•"/>
            </a:pPr>
            <a:r>
              <a:rPr lang="en-US" altLang="en-US" sz="3200" dirty="0"/>
              <a:t>Intentional</a:t>
            </a:r>
          </a:p>
          <a:p>
            <a:pPr lvl="1">
              <a:spcBef>
                <a:spcPts val="1200"/>
              </a:spcBef>
              <a:buFont typeface="Arial" panose="020B0604020202020204" pitchFamily="34" charset="0"/>
              <a:buChar char="•"/>
            </a:pPr>
            <a:r>
              <a:rPr lang="en-US" altLang="en-US" sz="3200" dirty="0" smtClean="0"/>
              <a:t>Unintentional</a:t>
            </a:r>
            <a:endParaRPr lang="en-US" altLang="en-US" sz="3200" dirty="0"/>
          </a:p>
        </p:txBody>
      </p:sp>
      <p:sp>
        <p:nvSpPr>
          <p:cNvPr id="3" name="TextBox 2"/>
          <p:cNvSpPr txBox="1">
            <a:spLocks noChangeArrowheads="1"/>
          </p:cNvSpPr>
          <p:nvPr/>
        </p:nvSpPr>
        <p:spPr bwMode="auto">
          <a:xfrm>
            <a:off x="7564438" y="1417638"/>
            <a:ext cx="3159125" cy="1200150"/>
          </a:xfrm>
          <a:prstGeom prst="rect">
            <a:avLst/>
          </a:prstGeom>
          <a:noFill/>
          <a:ln w="50800">
            <a:solidFill>
              <a:srgbClr val="B00C03"/>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marL="342900" indent="-342900">
              <a:spcBef>
                <a:spcPct val="20000"/>
              </a:spcBef>
              <a:buFont typeface="Arial" panose="020B0604020202020204" pitchFamily="34" charset="0"/>
              <a:buChar char="•"/>
              <a:defRPr sz="3200">
                <a:solidFill>
                  <a:schemeClr val="bg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bg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bg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bg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bg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ea typeface="MS PGothic" panose="020B0600070205080204" pitchFamily="34" charset="-128"/>
              </a:defRPr>
            </a:lvl9pPr>
          </a:lstStyle>
          <a:p>
            <a:pPr>
              <a:spcBef>
                <a:spcPct val="0"/>
              </a:spcBef>
            </a:pPr>
            <a:r>
              <a:rPr lang="en-US" altLang="en-US" sz="2400" dirty="0"/>
              <a:t>Useful</a:t>
            </a:r>
          </a:p>
          <a:p>
            <a:pPr>
              <a:spcBef>
                <a:spcPct val="0"/>
              </a:spcBef>
            </a:pPr>
            <a:r>
              <a:rPr lang="en-US" altLang="en-US" sz="2400" dirty="0"/>
              <a:t>Easy and inexpensive</a:t>
            </a:r>
          </a:p>
          <a:p>
            <a:pPr>
              <a:spcBef>
                <a:spcPct val="0"/>
              </a:spcBef>
            </a:pPr>
            <a:r>
              <a:rPr lang="en-US" altLang="en-US" sz="2400" dirty="0"/>
              <a:t>Not typically done</a:t>
            </a:r>
          </a:p>
        </p:txBody>
      </p:sp>
      <p:sp>
        <p:nvSpPr>
          <p:cNvPr id="5" name="Title 1"/>
          <p:cNvSpPr txBox="1">
            <a:spLocks/>
          </p:cNvSpPr>
          <p:nvPr/>
        </p:nvSpPr>
        <p:spPr>
          <a:xfrm>
            <a:off x="609600" y="274638"/>
            <a:ext cx="10972800" cy="1143000"/>
          </a:xfrm>
          <a:prstGeom prst="rect">
            <a:avLst/>
          </a:prstGeom>
        </p:spPr>
        <p:txBody>
          <a:bodyPr/>
          <a:lstStyle>
            <a:lvl1pPr algn="ctr" rtl="0" eaLnBrk="0" fontAlgn="base" hangingPunct="0">
              <a:spcBef>
                <a:spcPct val="0"/>
              </a:spcBef>
              <a:spcAft>
                <a:spcPct val="0"/>
              </a:spcAft>
              <a:defRPr lang="en-US" sz="4800" kern="1200"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S PGothic" panose="020B0600070205080204" pitchFamily="34" charset="-128"/>
                <a:cs typeface="Arial" charset="0"/>
              </a:defRPr>
            </a:lvl1pPr>
            <a:lvl2pPr algn="ctr" rtl="0" eaLnBrk="0" fontAlgn="base" hangingPunct="0">
              <a:spcBef>
                <a:spcPct val="0"/>
              </a:spcBef>
              <a:spcAft>
                <a:spcPct val="0"/>
              </a:spcAft>
              <a:defRPr sz="4800">
                <a:solidFill>
                  <a:schemeClr val="tx1"/>
                </a:solidFill>
                <a:latin typeface="Calibri" charset="0"/>
                <a:ea typeface="MS PGothic" panose="020B0600070205080204" pitchFamily="34" charset="-128"/>
                <a:cs typeface="Arial" panose="020B0604020202020204" pitchFamily="34" charset="0"/>
              </a:defRPr>
            </a:lvl2pPr>
            <a:lvl3pPr algn="ctr" rtl="0" eaLnBrk="0" fontAlgn="base" hangingPunct="0">
              <a:spcBef>
                <a:spcPct val="0"/>
              </a:spcBef>
              <a:spcAft>
                <a:spcPct val="0"/>
              </a:spcAft>
              <a:defRPr sz="4800">
                <a:solidFill>
                  <a:schemeClr val="tx1"/>
                </a:solidFill>
                <a:latin typeface="Calibri" charset="0"/>
                <a:ea typeface="MS PGothic" panose="020B0600070205080204" pitchFamily="34" charset="-128"/>
                <a:cs typeface="Arial" panose="020B0604020202020204" pitchFamily="34" charset="0"/>
              </a:defRPr>
            </a:lvl3pPr>
            <a:lvl4pPr algn="ctr" rtl="0" eaLnBrk="0" fontAlgn="base" hangingPunct="0">
              <a:spcBef>
                <a:spcPct val="0"/>
              </a:spcBef>
              <a:spcAft>
                <a:spcPct val="0"/>
              </a:spcAft>
              <a:defRPr sz="4800">
                <a:solidFill>
                  <a:schemeClr val="tx1"/>
                </a:solidFill>
                <a:latin typeface="Calibri" charset="0"/>
                <a:ea typeface="MS PGothic" panose="020B0600070205080204" pitchFamily="34" charset="-128"/>
                <a:cs typeface="Arial" panose="020B0604020202020204" pitchFamily="34" charset="0"/>
              </a:defRPr>
            </a:lvl4pPr>
            <a:lvl5pPr algn="ctr" rtl="0" eaLnBrk="0" fontAlgn="base" hangingPunct="0">
              <a:spcBef>
                <a:spcPct val="0"/>
              </a:spcBef>
              <a:spcAft>
                <a:spcPct val="0"/>
              </a:spcAft>
              <a:defRPr sz="4800">
                <a:solidFill>
                  <a:schemeClr val="tx1"/>
                </a:solidFill>
                <a:latin typeface="Calibri" charset="0"/>
                <a:ea typeface="MS PGothic" panose="020B0600070205080204" pitchFamily="34" charset="-128"/>
                <a:cs typeface="Arial" panose="020B0604020202020204" pitchFamily="34" charset="0"/>
              </a:defRPr>
            </a:lvl5pPr>
            <a:lvl6pPr marL="457200" algn="ctr" rtl="0" fontAlgn="base">
              <a:spcBef>
                <a:spcPct val="0"/>
              </a:spcBef>
              <a:spcAft>
                <a:spcPct val="0"/>
              </a:spcAft>
              <a:defRPr sz="4800">
                <a:solidFill>
                  <a:schemeClr val="tx1"/>
                </a:solidFill>
                <a:latin typeface="Calibri" charset="0"/>
                <a:ea typeface="ＭＳ Ｐゴシック" charset="0"/>
              </a:defRPr>
            </a:lvl6pPr>
            <a:lvl7pPr marL="914400" algn="ctr" rtl="0" fontAlgn="base">
              <a:spcBef>
                <a:spcPct val="0"/>
              </a:spcBef>
              <a:spcAft>
                <a:spcPct val="0"/>
              </a:spcAft>
              <a:defRPr sz="4800">
                <a:solidFill>
                  <a:schemeClr val="tx1"/>
                </a:solidFill>
                <a:latin typeface="Calibri" charset="0"/>
                <a:ea typeface="ＭＳ Ｐゴシック" charset="0"/>
              </a:defRPr>
            </a:lvl7pPr>
            <a:lvl8pPr marL="1371600" algn="ctr" rtl="0" fontAlgn="base">
              <a:spcBef>
                <a:spcPct val="0"/>
              </a:spcBef>
              <a:spcAft>
                <a:spcPct val="0"/>
              </a:spcAft>
              <a:defRPr sz="4800">
                <a:solidFill>
                  <a:schemeClr val="tx1"/>
                </a:solidFill>
                <a:latin typeface="Calibri" charset="0"/>
                <a:ea typeface="ＭＳ Ｐゴシック" charset="0"/>
              </a:defRPr>
            </a:lvl8pPr>
            <a:lvl9pPr marL="1828800" algn="ctr" rtl="0" fontAlgn="base">
              <a:spcBef>
                <a:spcPct val="0"/>
              </a:spcBef>
              <a:spcAft>
                <a:spcPct val="0"/>
              </a:spcAft>
              <a:defRPr sz="4800">
                <a:solidFill>
                  <a:schemeClr val="tx1"/>
                </a:solidFill>
                <a:latin typeface="Calibri" charset="0"/>
                <a:ea typeface="ＭＳ Ｐゴシック" charset="0"/>
              </a:defRPr>
            </a:lvl9pPr>
          </a:lstStyle>
          <a:p>
            <a:pPr>
              <a:defRPr/>
            </a:pPr>
            <a:r>
              <a:rPr i="1" dirty="0" smtClean="0">
                <a:solidFill>
                  <a:schemeClr val="bg1"/>
                </a:solidFill>
              </a:rPr>
              <a:t>Causes of failure to reproduce published work</a:t>
            </a:r>
            <a:endParaRPr i="1" dirty="0"/>
          </a:p>
        </p:txBody>
      </p:sp>
      <p:pic>
        <p:nvPicPr>
          <p:cNvPr id="22533" name="Picture 7" descr="Solutions button vector illustr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6938" y="2900363"/>
            <a:ext cx="3810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5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170" name="Picture 4" descr="doctor research chemical observes microscope analysis scientist science laboratory medical lab experiment technology woman scientific discovery equipment education health medicine care hospital cartoon biotechnology microbiology profession clinical concept study biology human behavior communication design conversation font illustration business job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1371600"/>
            <a:ext cx="7543800" cy="501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Box 1"/>
          <p:cNvSpPr txBox="1">
            <a:spLocks noChangeArrowheads="1"/>
          </p:cNvSpPr>
          <p:nvPr/>
        </p:nvSpPr>
        <p:spPr bwMode="auto">
          <a:xfrm>
            <a:off x="533400" y="355600"/>
            <a:ext cx="247491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bg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bg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bg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bg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bg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ea typeface="MS PGothic" panose="020B0600070205080204" pitchFamily="34" charset="-128"/>
              </a:defRPr>
            </a:lvl9pPr>
          </a:lstStyle>
          <a:p>
            <a:pPr>
              <a:spcBef>
                <a:spcPct val="0"/>
              </a:spcBef>
              <a:buFontTx/>
              <a:buNone/>
            </a:pPr>
            <a:r>
              <a:rPr lang="en-US" altLang="en-US" sz="6000" i="1">
                <a:cs typeface="Calibri" panose="020F0502020204030204" pitchFamily="34" charset="0"/>
              </a:rPr>
              <a:t>Science</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wood reading line color money yellow material interior design close up art design magazines macro photography journals window cover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381000"/>
            <a:ext cx="9055100" cy="605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a:p>
        </p:txBody>
      </p:sp>
      <p:sp>
        <p:nvSpPr>
          <p:cNvPr id="11267" name="Content Placeholder 2"/>
          <p:cNvSpPr>
            <a:spLocks noGrp="1"/>
          </p:cNvSpPr>
          <p:nvPr>
            <p:ph idx="1"/>
          </p:nvPr>
        </p:nvSpPr>
        <p:spPr/>
        <p:txBody>
          <a:bodyPr anchor="ctr" anchorCtr="1"/>
          <a:lstStyle/>
          <a:p>
            <a:pPr marL="0" indent="0">
              <a:buFont typeface="Arial" panose="020B0604020202020204" pitchFamily="34" charset="0"/>
              <a:buNone/>
            </a:pPr>
            <a:r>
              <a:rPr lang="en-US" altLang="en-US" sz="13800" i="1" smtClean="0"/>
              <a:t>p&lt;0.05</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6" descr="pmed.0020124.pdf"/>
          <p:cNvPicPr>
            <a:picLocks noChangeAspect="1"/>
          </p:cNvPicPr>
          <p:nvPr/>
        </p:nvPicPr>
        <p:blipFill>
          <a:blip r:embed="rId3">
            <a:extLst>
              <a:ext uri="{28A0092B-C50C-407E-A947-70E740481C1C}">
                <a14:useLocalDpi xmlns:a14="http://schemas.microsoft.com/office/drawing/2010/main" val="0"/>
              </a:ext>
            </a:extLst>
          </a:blip>
          <a:srcRect b="35278"/>
          <a:stretch>
            <a:fillRect/>
          </a:stretch>
        </p:blipFill>
        <p:spPr bwMode="auto">
          <a:xfrm>
            <a:off x="304800" y="190500"/>
            <a:ext cx="7550150" cy="64404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8435" name="TextBox 1"/>
          <p:cNvSpPr txBox="1">
            <a:spLocks noChangeArrowheads="1"/>
          </p:cNvSpPr>
          <p:nvPr/>
        </p:nvSpPr>
        <p:spPr bwMode="auto">
          <a:xfrm>
            <a:off x="8008938" y="6027738"/>
            <a:ext cx="419258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bg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bg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bg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bg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bg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ea typeface="MS PGothic" panose="020B0600070205080204" pitchFamily="34" charset="-128"/>
              </a:defRPr>
            </a:lvl9pPr>
          </a:lstStyle>
          <a:p>
            <a:pPr algn="r">
              <a:spcBef>
                <a:spcPct val="0"/>
              </a:spcBef>
              <a:buFontTx/>
              <a:buNone/>
            </a:pPr>
            <a:r>
              <a:rPr lang="en-US" altLang="en-US" sz="1600"/>
              <a:t>Ioannidis JPA (2005):</a:t>
            </a:r>
            <a:br>
              <a:rPr lang="en-US" altLang="en-US" sz="1600"/>
            </a:br>
            <a:r>
              <a:rPr lang="en-US" altLang="en-US" sz="1600"/>
              <a:t>Why most published research findings are false.</a:t>
            </a:r>
            <a:br>
              <a:rPr lang="en-US" altLang="en-US" sz="1600"/>
            </a:br>
            <a:r>
              <a:rPr lang="en-US" altLang="en-US" sz="1600"/>
              <a:t>PLoS Med 2(8): e124. </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7620000" y="2805113"/>
            <a:ext cx="3657600" cy="313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bg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bg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bg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bg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bg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2200">
                <a:solidFill>
                  <a:srgbClr val="FFFFFF"/>
                </a:solidFill>
              </a:rPr>
              <a:t>Amgen undertook a project to reproduce the results of more </a:t>
            </a:r>
            <a:r>
              <a:rPr lang="en-US" altLang="en-US" sz="2200" u="sng">
                <a:solidFill>
                  <a:srgbClr val="FFFF00"/>
                </a:solidFill>
              </a:rPr>
              <a:t>53</a:t>
            </a:r>
            <a:r>
              <a:rPr lang="en-US" altLang="en-US" sz="2200">
                <a:solidFill>
                  <a:srgbClr val="FFFFFF"/>
                </a:solidFill>
              </a:rPr>
              <a:t> “landmark” published studies</a:t>
            </a:r>
          </a:p>
          <a:p>
            <a:pPr eaLnBrk="1" hangingPunct="1">
              <a:spcBef>
                <a:spcPct val="0"/>
              </a:spcBef>
              <a:buFontTx/>
              <a:buNone/>
            </a:pPr>
            <a:endParaRPr lang="en-US" altLang="en-US" sz="2200">
              <a:solidFill>
                <a:srgbClr val="FFFFFF"/>
              </a:solidFill>
            </a:endParaRPr>
          </a:p>
          <a:p>
            <a:pPr eaLnBrk="1" hangingPunct="1">
              <a:spcBef>
                <a:spcPct val="0"/>
              </a:spcBef>
              <a:buFontTx/>
              <a:buNone/>
            </a:pPr>
            <a:r>
              <a:rPr lang="en-US" altLang="en-US" sz="2200">
                <a:solidFill>
                  <a:srgbClr val="FFFFFF"/>
                </a:solidFill>
              </a:rPr>
              <a:t>Only </a:t>
            </a:r>
            <a:r>
              <a:rPr lang="en-US" altLang="en-US" sz="2200" u="sng">
                <a:solidFill>
                  <a:srgbClr val="FFFF00"/>
                </a:solidFill>
              </a:rPr>
              <a:t>11%</a:t>
            </a:r>
            <a:r>
              <a:rPr lang="en-US" altLang="en-US" sz="2200">
                <a:solidFill>
                  <a:srgbClr val="FFFFFF"/>
                </a:solidFill>
              </a:rPr>
              <a:t> were reproducible -  even by the original researchers who had done the work</a:t>
            </a:r>
          </a:p>
        </p:txBody>
      </p:sp>
      <p:pic>
        <p:nvPicPr>
          <p:cNvPr id="2048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273050"/>
            <a:ext cx="3498850" cy="254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3"/>
          <p:cNvSpPr>
            <a:spLocks noChangeArrowheads="1"/>
          </p:cNvSpPr>
          <p:nvPr/>
        </p:nvSpPr>
        <p:spPr bwMode="auto">
          <a:xfrm>
            <a:off x="6430963" y="6264275"/>
            <a:ext cx="57610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bg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bg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bg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bg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bg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US" altLang="en-US" sz="1600"/>
              <a:t>Begley CG and Ellis LM (2012): Drug development: Raise standards for preclinical cancer research. Nature 483:531–533</a:t>
            </a:r>
            <a:endParaRPr lang="en-US" altLang="en-US" sz="1100">
              <a:solidFill>
                <a:srgbClr val="FFFFFF"/>
              </a:solidFill>
            </a:endParaRPr>
          </a:p>
        </p:txBody>
      </p:sp>
      <p:pic>
        <p:nvPicPr>
          <p:cNvPr id="12293"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23963" y="88900"/>
            <a:ext cx="28194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
          <p:cNvPicPr>
            <a:picLocks noChangeAspect="1"/>
          </p:cNvPicPr>
          <p:nvPr/>
        </p:nvPicPr>
        <p:blipFill>
          <a:blip r:embed="rId5">
            <a:extLst>
              <a:ext uri="{28A0092B-C50C-407E-A947-70E740481C1C}">
                <a14:useLocalDpi xmlns:a14="http://schemas.microsoft.com/office/drawing/2010/main" val="0"/>
              </a:ext>
            </a:extLst>
          </a:blip>
          <a:srcRect l="-710" t="36252" r="710" b="14900"/>
          <a:stretch>
            <a:fillRect/>
          </a:stretch>
        </p:blipFill>
        <p:spPr bwMode="auto">
          <a:xfrm>
            <a:off x="1066800" y="3795713"/>
            <a:ext cx="3048000"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Rectangle 3"/>
          <p:cNvSpPr>
            <a:spLocks noChangeArrowheads="1"/>
          </p:cNvSpPr>
          <p:nvPr/>
        </p:nvSpPr>
        <p:spPr bwMode="auto">
          <a:xfrm>
            <a:off x="9525" y="6273800"/>
            <a:ext cx="6248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bg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bg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bg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bg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bg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600"/>
              <a:t>Prinz F et al. (2011): Believe it or not: how much can we rely on published data on potential drug targets? Nat Rev Drug Discov 10(9):712.</a:t>
            </a:r>
            <a:endParaRPr lang="en-US" altLang="en-US" sz="1100">
              <a:solidFill>
                <a:srgbClr val="FFFFFF"/>
              </a:solidFill>
            </a:endParaRPr>
          </a:p>
        </p:txBody>
      </p:sp>
      <p:sp>
        <p:nvSpPr>
          <p:cNvPr id="12296" name="Rectangle 1"/>
          <p:cNvSpPr>
            <a:spLocks noChangeArrowheads="1"/>
          </p:cNvSpPr>
          <p:nvPr/>
        </p:nvSpPr>
        <p:spPr bwMode="auto">
          <a:xfrm>
            <a:off x="1190625" y="2679700"/>
            <a:ext cx="28956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bg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bg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bg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bg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bg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2200">
                <a:solidFill>
                  <a:srgbClr val="FFFFFF"/>
                </a:solidFill>
              </a:rPr>
              <a:t>Bayer tried to replicate results of </a:t>
            </a:r>
            <a:r>
              <a:rPr lang="en-US" altLang="en-US" sz="2200" u="sng">
                <a:solidFill>
                  <a:srgbClr val="FFFF00"/>
                </a:solidFill>
              </a:rPr>
              <a:t>67</a:t>
            </a:r>
            <a:r>
              <a:rPr lang="en-US" altLang="en-US" sz="2200">
                <a:solidFill>
                  <a:srgbClr val="FFFFFF"/>
                </a:solidFill>
              </a:rPr>
              <a:t> studies in academic journals</a:t>
            </a:r>
          </a:p>
        </p:txBody>
      </p:sp>
      <p:sp>
        <p:nvSpPr>
          <p:cNvPr id="2" name="TextBox 1"/>
          <p:cNvSpPr txBox="1">
            <a:spLocks noChangeArrowheads="1"/>
          </p:cNvSpPr>
          <p:nvPr/>
        </p:nvSpPr>
        <p:spPr bwMode="auto">
          <a:xfrm>
            <a:off x="4086225" y="5573713"/>
            <a:ext cx="28956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bg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bg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bg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bg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bg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000"/>
              <a:t>Figure from: https://www.drugabuse.gov/about-nida/noras-blog/2013/09/improving-reproducibility-transparency-in-biomedical-research</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048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48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409">
                                            <p:txEl>
                                              <p:pRg st="0" end="0"/>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740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28600"/>
            <a:ext cx="7597775" cy="644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Box 3"/>
          <p:cNvSpPr txBox="1">
            <a:spLocks noChangeArrowheads="1"/>
          </p:cNvSpPr>
          <p:nvPr/>
        </p:nvSpPr>
        <p:spPr bwMode="auto">
          <a:xfrm>
            <a:off x="8534400" y="5951538"/>
            <a:ext cx="36576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bg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bg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bg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bg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bg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ea typeface="MS PGothic" panose="020B0600070205080204" pitchFamily="34" charset="-128"/>
              </a:defRPr>
            </a:lvl9pPr>
          </a:lstStyle>
          <a:p>
            <a:pPr algn="r">
              <a:spcBef>
                <a:spcPct val="0"/>
              </a:spcBef>
              <a:buFontTx/>
              <a:buNone/>
            </a:pPr>
            <a:r>
              <a:rPr lang="en-US" altLang="en-US" sz="1800"/>
              <a:t>Baker M (2016):</a:t>
            </a:r>
            <a:br>
              <a:rPr lang="en-US" altLang="en-US" sz="1800"/>
            </a:br>
            <a:r>
              <a:rPr lang="en-US" altLang="en-US" sz="1800"/>
              <a:t>Is there a reproducibility crisis?</a:t>
            </a:r>
          </a:p>
          <a:p>
            <a:pPr algn="r">
              <a:spcBef>
                <a:spcPct val="0"/>
              </a:spcBef>
              <a:buFontTx/>
              <a:buNone/>
            </a:pPr>
            <a:r>
              <a:rPr lang="en-US" altLang="en-US" sz="1800"/>
              <a:t>Nature 533:452-454.</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ChangeArrowheads="1"/>
          </p:cNvSpPr>
          <p:nvPr/>
        </p:nvSpPr>
        <p:spPr bwMode="auto">
          <a:xfrm>
            <a:off x="6767513" y="6148388"/>
            <a:ext cx="54244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bg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bg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bg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bg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bg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ea typeface="MS PGothic" panose="020B0600070205080204" pitchFamily="34" charset="-128"/>
              </a:defRPr>
            </a:lvl9pPr>
          </a:lstStyle>
          <a:p>
            <a:pPr algn="r">
              <a:spcBef>
                <a:spcPct val="0"/>
              </a:spcBef>
              <a:buFontTx/>
              <a:buNone/>
            </a:pPr>
            <a:r>
              <a:rPr lang="en-US" altLang="en-US" sz="1600">
                <a:latin typeface="Open Sans"/>
              </a:rPr>
              <a:t>Freedman et al. (2015): The Economics of Reproducibility in Preclinical Research. PLOS Biology</a:t>
            </a:r>
          </a:p>
        </p:txBody>
      </p:sp>
      <p:pic>
        <p:nvPicPr>
          <p:cNvPr id="16387" name="Picture 6" descr="https://journals.plos.org/plosbiology/article/figure/image?size=large&amp;id=info:doi/10.1371/journal.pbio.1002165.g0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8838" y="1281113"/>
            <a:ext cx="7620000" cy="486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extBox 6"/>
          <p:cNvSpPr txBox="1">
            <a:spLocks noChangeArrowheads="1"/>
          </p:cNvSpPr>
          <p:nvPr/>
        </p:nvSpPr>
        <p:spPr bwMode="auto">
          <a:xfrm>
            <a:off x="1454150" y="33338"/>
            <a:ext cx="8969375"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bg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bg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bg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bg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bg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ea typeface="MS PGothic" panose="020B0600070205080204" pitchFamily="34" charset="-128"/>
              </a:defRPr>
            </a:lvl9pPr>
          </a:lstStyle>
          <a:p>
            <a:pPr algn="ctr">
              <a:spcBef>
                <a:spcPct val="0"/>
              </a:spcBef>
              <a:buFontTx/>
              <a:buNone/>
            </a:pPr>
            <a:r>
              <a:rPr lang="en-US" altLang="en-US" sz="6000" i="1">
                <a:cs typeface="Calibri" panose="020F0502020204030204" pitchFamily="34" charset="0"/>
              </a:rPr>
              <a:t>Factors contributing to crisis</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 3"/>
          <p:cNvGrpSpPr>
            <a:grpSpLocks/>
          </p:cNvGrpSpPr>
          <p:nvPr/>
        </p:nvGrpSpPr>
        <p:grpSpPr bwMode="auto">
          <a:xfrm>
            <a:off x="1143000" y="992188"/>
            <a:ext cx="5029200" cy="4908550"/>
            <a:chOff x="1676400" y="1066800"/>
            <a:chExt cx="5029200" cy="4907646"/>
          </a:xfrm>
        </p:grpSpPr>
        <p:sp>
          <p:nvSpPr>
            <p:cNvPr id="3" name="Rectangle 2"/>
            <p:cNvSpPr/>
            <p:nvPr/>
          </p:nvSpPr>
          <p:spPr>
            <a:xfrm>
              <a:off x="1676400" y="1066800"/>
              <a:ext cx="5029200" cy="48774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0485" name="Picture 5" descr="Vector image of open file dra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5755" y="1211946"/>
              <a:ext cx="4705350"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483" name="TextBox 6"/>
          <p:cNvSpPr txBox="1">
            <a:spLocks noChangeArrowheads="1"/>
          </p:cNvSpPr>
          <p:nvPr/>
        </p:nvSpPr>
        <p:spPr bwMode="auto">
          <a:xfrm>
            <a:off x="7010400" y="2176463"/>
            <a:ext cx="4295775"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bg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bg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bg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bg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bg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ea typeface="MS PGothic" panose="020B0600070205080204" pitchFamily="34" charset="-128"/>
              </a:defRPr>
            </a:lvl9pPr>
          </a:lstStyle>
          <a:p>
            <a:pPr algn="ctr">
              <a:spcBef>
                <a:spcPct val="0"/>
              </a:spcBef>
              <a:buFontTx/>
              <a:buNone/>
            </a:pPr>
            <a:r>
              <a:rPr lang="en-US" altLang="en-US" sz="6000" i="1">
                <a:cs typeface="Calibri" panose="020F0502020204030204" pitchFamily="34" charset="0"/>
              </a:rPr>
              <a:t>File drawer</a:t>
            </a:r>
            <a:br>
              <a:rPr lang="en-US" altLang="en-US" sz="6000" i="1">
                <a:cs typeface="Calibri" panose="020F0502020204030204" pitchFamily="34" charset="0"/>
              </a:rPr>
            </a:br>
            <a:r>
              <a:rPr lang="en-US" altLang="en-US" sz="6000" i="1">
                <a:cs typeface="Calibri" panose="020F0502020204030204" pitchFamily="34" charset="0"/>
              </a:rPr>
              <a:t>phenomenon</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TS01028671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E72C0809-DD27-45BC-9BDE-A22207C25FC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TS010286710.potx</Template>
  <TotalTime>45604</TotalTime>
  <Words>746</Words>
  <Application>Microsoft Office PowerPoint</Application>
  <PresentationFormat>Widescreen</PresentationFormat>
  <Paragraphs>57</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Calibri</vt:lpstr>
      <vt:lpstr>MS PGothic</vt:lpstr>
      <vt:lpstr>Arial</vt:lpstr>
      <vt:lpstr>Open Sans</vt:lpstr>
      <vt:lpstr>TS010286710</vt:lpstr>
      <vt:lpstr>Rigor and Reproducibility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UCSD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Paul Mills</dc:creator>
  <cp:keywords/>
  <dc:description/>
  <cp:lastModifiedBy>Michael Kalichman</cp:lastModifiedBy>
  <cp:revision>737</cp:revision>
  <cp:lastPrinted>2019-12-17T02:02:35Z</cp:lastPrinted>
  <dcterms:created xsi:type="dcterms:W3CDTF">2011-08-27T04:04:44Z</dcterms:created>
  <dcterms:modified xsi:type="dcterms:W3CDTF">2020-06-11T21:43:20Z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TC102867109990</vt:lpwstr>
  </property>
</Properties>
</file>